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5"/>
  </p:notesMasterIdLst>
  <p:sldIdLst>
    <p:sldId id="275" r:id="rId2"/>
    <p:sldId id="277" r:id="rId3"/>
    <p:sldId id="276" r:id="rId4"/>
    <p:sldId id="278" r:id="rId5"/>
    <p:sldId id="279" r:id="rId6"/>
    <p:sldId id="280" r:id="rId7"/>
    <p:sldId id="282" r:id="rId8"/>
    <p:sldId id="298" r:id="rId9"/>
    <p:sldId id="299" r:id="rId10"/>
    <p:sldId id="300" r:id="rId11"/>
    <p:sldId id="283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7" r:id="rId23"/>
    <p:sldId id="296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601"/>
    <a:srgbClr val="3333FF"/>
    <a:srgbClr val="00000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3971" autoAdjust="0"/>
  </p:normalViewPr>
  <p:slideViewPr>
    <p:cSldViewPr snapToGrid="0">
      <p:cViewPr>
        <p:scale>
          <a:sx n="40" d="100"/>
          <a:sy n="40" d="100"/>
        </p:scale>
        <p:origin x="-60" y="544"/>
      </p:cViewPr>
      <p:guideLst/>
    </p:cSldViewPr>
  </p:slideViewPr>
  <p:outlineViewPr>
    <p:cViewPr>
      <p:scale>
        <a:sx n="33" d="100"/>
        <a:sy n="33" d="100"/>
      </p:scale>
      <p:origin x="0" y="-97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3C0D8-AA32-4086-AB64-2F3EC38ACDCA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E0CC1-3325-4BA3-9DEF-D2C52ADDEE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6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smtClean="0"/>
              <a:t>HELP</a:t>
            </a:r>
            <a:r>
              <a:rPr lang="en-US" altLang="zh-TW" b="1" baseline="0" dirty="0" smtClean="0"/>
              <a:t> GET START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E0CC1-3325-4BA3-9DEF-D2C52ADDEEE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73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07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741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6954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347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192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786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077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25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79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44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50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25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95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701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68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42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7B19-14F2-401E-8AA3-4657FA166236}" type="datetimeFigureOut">
              <a:rPr lang="zh-TW" altLang="en-US" smtClean="0"/>
              <a:t>2021/11/10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31F82-8F24-4FE4-9F83-DBCE4F0EAE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80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05" y="1221059"/>
            <a:ext cx="10344150" cy="5486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 smtClean="0"/>
              <a:t>            Download </a:t>
            </a:r>
            <a:r>
              <a:rPr lang="en-US" altLang="zh-TW" sz="4000" b="1" dirty="0" err="1" smtClean="0">
                <a:solidFill>
                  <a:srgbClr val="FF8601"/>
                </a:solidFill>
              </a:rPr>
              <a:t>vscode</a:t>
            </a:r>
            <a:r>
              <a:rPr lang="en-US" altLang="zh-TW" sz="4000" b="1" dirty="0">
                <a:solidFill>
                  <a:srgbClr val="FF8601"/>
                </a:solidFill>
              </a:rPr>
              <a:t> </a:t>
            </a:r>
            <a:r>
              <a:rPr lang="en-US" altLang="zh-TW" sz="2800" b="1" dirty="0">
                <a:solidFill>
                  <a:srgbClr val="00B050"/>
                </a:solidFill>
              </a:rPr>
              <a:t>https://code.visualstudio.com/</a:t>
            </a:r>
            <a:endParaRPr lang="zh-TW" altLang="en-US" sz="2800" b="1" dirty="0">
              <a:solidFill>
                <a:srgbClr val="00B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5921" y="4883017"/>
            <a:ext cx="102551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+mj-ea"/>
                <a:ea typeface="+mj-ea"/>
              </a:rPr>
              <a:t>Visual Studio Code</a:t>
            </a:r>
            <a:r>
              <a:rPr lang="zh-TW" altLang="en-US" sz="2400" b="1" dirty="0">
                <a:solidFill>
                  <a:schemeClr val="bg1"/>
                </a:solidFill>
                <a:latin typeface="+mj-ea"/>
                <a:ea typeface="+mj-ea"/>
              </a:rPr>
              <a:t>是一款由微軟開發且跨平台的免費原始碼編輯器。該軟體支援語法突顯、代碼自動補全、代碼重構、檢視定義功能，並且內建了命令列工具和 </a:t>
            </a:r>
            <a:r>
              <a:rPr lang="en-US" altLang="zh-TW" sz="2400" b="1" dirty="0" err="1">
                <a:solidFill>
                  <a:schemeClr val="bg1"/>
                </a:solidFill>
                <a:latin typeface="+mj-ea"/>
                <a:ea typeface="+mj-ea"/>
              </a:rPr>
              <a:t>Git</a:t>
            </a:r>
            <a:r>
              <a:rPr lang="en-US" altLang="zh-TW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latin typeface="+mj-ea"/>
                <a:ea typeface="+mj-ea"/>
              </a:rPr>
              <a:t>版本控制系統。使用者可以更改主題和鍵盤捷徑實現個性化設定，也可以通過內建的擴充程式商店安裝擴充以拓展軟體功能。 </a:t>
            </a:r>
          </a:p>
        </p:txBody>
      </p:sp>
    </p:spTree>
    <p:extLst>
      <p:ext uri="{BB962C8B-B14F-4D97-AF65-F5344CB8AC3E}">
        <p14:creationId xmlns:p14="http://schemas.microsoft.com/office/powerpoint/2010/main" val="147982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44360"/>
            <a:ext cx="9905998" cy="859407"/>
          </a:xfrm>
        </p:spPr>
        <p:txBody>
          <a:bodyPr/>
          <a:lstStyle/>
          <a:p>
            <a:r>
              <a:rPr lang="zh-TW" altLang="en-US" b="1" dirty="0" smtClean="0"/>
              <a:t>從</a:t>
            </a:r>
            <a:r>
              <a:rPr lang="en-US" altLang="zh-TW" b="1" dirty="0" err="1" smtClean="0"/>
              <a:t>github</a:t>
            </a:r>
            <a:r>
              <a:rPr lang="zh-TW" altLang="en-US" b="1" dirty="0"/>
              <a:t>中</a:t>
            </a:r>
            <a:r>
              <a:rPr lang="en-US" altLang="zh-TW" b="1" dirty="0" smtClean="0">
                <a:solidFill>
                  <a:srgbClr val="FF8601"/>
                </a:solidFill>
              </a:rPr>
              <a:t>pull</a:t>
            </a:r>
            <a:r>
              <a:rPr lang="zh-TW" altLang="en-US" b="1" dirty="0" smtClean="0"/>
              <a:t>檔案回本地端</a:t>
            </a:r>
            <a:endParaRPr lang="zh-TW" altLang="en-US" b="1" dirty="0"/>
          </a:p>
        </p:txBody>
      </p:sp>
      <p:grpSp>
        <p:nvGrpSpPr>
          <p:cNvPr id="7" name="群組 6"/>
          <p:cNvGrpSpPr/>
          <p:nvPr/>
        </p:nvGrpSpPr>
        <p:grpSpPr>
          <a:xfrm>
            <a:off x="499877" y="668724"/>
            <a:ext cx="4955724" cy="6189276"/>
            <a:chOff x="499877" y="668724"/>
            <a:chExt cx="4955724" cy="618927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877" y="668724"/>
              <a:ext cx="4955724" cy="618927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632378" y="4824788"/>
              <a:ext cx="2803560" cy="27815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352158" y="668724"/>
              <a:ext cx="558196" cy="23504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37" y="668724"/>
            <a:ext cx="7078063" cy="37438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51792" y="698219"/>
            <a:ext cx="1183073" cy="3734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299588" y="1245455"/>
            <a:ext cx="2743204" cy="2826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937" y="3058744"/>
            <a:ext cx="6728585" cy="3828751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5442156" y="4957141"/>
            <a:ext cx="6712534" cy="14338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61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8601"/>
                </a:solidFill>
              </a:rPr>
              <a:t>Clone</a:t>
            </a:r>
            <a:r>
              <a:rPr lang="en-US" altLang="zh-TW" b="1" dirty="0" smtClean="0"/>
              <a:t> </a:t>
            </a:r>
            <a:r>
              <a:rPr lang="en-US" altLang="zh-TW" b="1" dirty="0" smtClean="0">
                <a:solidFill>
                  <a:srgbClr val="FF8601"/>
                </a:solidFill>
              </a:rPr>
              <a:t>remote</a:t>
            </a:r>
            <a:r>
              <a:rPr lang="en-US" altLang="zh-TW" b="1" dirty="0" smtClean="0"/>
              <a:t> repository (</a:t>
            </a:r>
            <a:r>
              <a:rPr lang="zh-TW" altLang="en-US" b="1" dirty="0" smtClean="0"/>
              <a:t>一</a:t>
            </a:r>
            <a:r>
              <a:rPr lang="en-US" altLang="zh-TW" b="1" dirty="0" smtClean="0"/>
              <a:t>)</a:t>
            </a:r>
            <a:r>
              <a:rPr lang="zh-TW" altLang="en-US" b="1" dirty="0"/>
              <a:t>　</a:t>
            </a:r>
            <a:r>
              <a:rPr lang="zh-TW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複製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67" y="1177926"/>
            <a:ext cx="2961353" cy="56800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63" y="1627632"/>
            <a:ext cx="3068094" cy="36979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480" y="1553360"/>
            <a:ext cx="5667346" cy="38465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963" y="5399872"/>
            <a:ext cx="865822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5393" y="1690139"/>
            <a:ext cx="2515147" cy="2340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627442" y="3697358"/>
            <a:ext cx="1806616" cy="2464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066135" y="3267986"/>
            <a:ext cx="1958054" cy="1431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1680465" y="2649108"/>
            <a:ext cx="438409" cy="1656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468221" y="5474661"/>
            <a:ext cx="8555966" cy="3615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68220" y="6235147"/>
            <a:ext cx="8555967" cy="3744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63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29" y="850900"/>
            <a:ext cx="6396296" cy="54752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3076" y="-66242"/>
            <a:ext cx="9905998" cy="1478570"/>
          </a:xfrm>
        </p:spPr>
        <p:txBody>
          <a:bodyPr/>
          <a:lstStyle/>
          <a:p>
            <a:r>
              <a:rPr lang="en-US" altLang="zh-TW" b="1" dirty="0" smtClean="0"/>
              <a:t>To </a:t>
            </a:r>
            <a:r>
              <a:rPr lang="en-US" altLang="zh-TW" b="1" dirty="0" smtClean="0">
                <a:solidFill>
                  <a:srgbClr val="FF8601"/>
                </a:solidFill>
              </a:rPr>
              <a:t>local</a:t>
            </a:r>
            <a:r>
              <a:rPr lang="en-US" altLang="zh-TW" b="1" dirty="0" smtClean="0"/>
              <a:t> repository (</a:t>
            </a:r>
            <a:r>
              <a:rPr lang="zh-TW" altLang="en-US" b="1" dirty="0" smtClean="0"/>
              <a:t>一</a:t>
            </a:r>
            <a:r>
              <a:rPr lang="en-US" altLang="zh-TW" b="1" dirty="0" smtClean="0"/>
              <a:t>)</a:t>
            </a: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20" y="2511892"/>
            <a:ext cx="5345299" cy="39671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86323" y="4431863"/>
            <a:ext cx="3960378" cy="235553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666382" y="5724939"/>
            <a:ext cx="2137576" cy="44527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08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2576512"/>
            <a:ext cx="5353050" cy="1704975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949150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8601"/>
                </a:solidFill>
              </a:rPr>
              <a:t>Clone</a:t>
            </a:r>
            <a:r>
              <a:rPr lang="en-US" altLang="zh-TW" b="1" dirty="0" smtClean="0"/>
              <a:t> </a:t>
            </a:r>
            <a:r>
              <a:rPr lang="en-US" altLang="zh-TW" b="1" dirty="0" smtClean="0">
                <a:solidFill>
                  <a:srgbClr val="FF8601"/>
                </a:solidFill>
              </a:rPr>
              <a:t>remote</a:t>
            </a:r>
            <a:r>
              <a:rPr lang="en-US" altLang="zh-TW" b="1" dirty="0" smtClean="0"/>
              <a:t> repository (</a:t>
            </a:r>
            <a:r>
              <a:rPr lang="zh-TW" altLang="en-US" b="1" dirty="0" smtClean="0"/>
              <a:t>二</a:t>
            </a:r>
            <a:r>
              <a:rPr lang="en-US" altLang="zh-TW" b="1" dirty="0" smtClean="0"/>
              <a:t>)</a:t>
            </a:r>
            <a:endParaRPr lang="zh-TW" altLang="en-US" b="1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47501" y="987126"/>
            <a:ext cx="8069179" cy="5358439"/>
            <a:chOff x="0" y="1357803"/>
            <a:chExt cx="8069179" cy="5358439"/>
          </a:xfrm>
        </p:grpSpPr>
        <p:grpSp>
          <p:nvGrpSpPr>
            <p:cNvPr id="9" name="群組 8"/>
            <p:cNvGrpSpPr/>
            <p:nvPr/>
          </p:nvGrpSpPr>
          <p:grpSpPr>
            <a:xfrm>
              <a:off x="0" y="1357803"/>
              <a:ext cx="8069179" cy="5358439"/>
              <a:chOff x="148144" y="1357803"/>
              <a:chExt cx="8069179" cy="5358439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144" y="1357803"/>
                <a:ext cx="8069179" cy="5358439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712041" y="2946500"/>
                <a:ext cx="1283736" cy="257875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1726757" y="1619913"/>
              <a:ext cx="4634285" cy="2565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726757" y="2067696"/>
              <a:ext cx="1283736" cy="18252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079143" y="2716056"/>
            <a:ext cx="4107302" cy="4124994"/>
            <a:chOff x="3681030" y="2249487"/>
            <a:chExt cx="4965664" cy="480267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1030" y="2249487"/>
              <a:ext cx="4965664" cy="480267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502302" y="6231713"/>
              <a:ext cx="1144987" cy="336064"/>
            </a:xfrm>
            <a:prstGeom prst="rect">
              <a:avLst/>
            </a:prstGeom>
            <a:noFill/>
            <a:ln w="38100">
              <a:solidFill>
                <a:srgbClr val="FF8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508" y="907678"/>
            <a:ext cx="3915321" cy="433448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4895840" y="3524090"/>
            <a:ext cx="3909580" cy="3187819"/>
            <a:chOff x="7349158" y="1093668"/>
            <a:chExt cx="4862718" cy="4485178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9158" y="1093668"/>
              <a:ext cx="4862718" cy="448517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9854949" y="4640418"/>
              <a:ext cx="2038708" cy="347257"/>
            </a:xfrm>
            <a:prstGeom prst="rect">
              <a:avLst/>
            </a:prstGeom>
            <a:noFill/>
            <a:ln w="38100">
              <a:solidFill>
                <a:srgbClr val="FF8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8779011" y="3836215"/>
            <a:ext cx="3044393" cy="363646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33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5" y="943245"/>
            <a:ext cx="8403106" cy="5451556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13076" y="-66242"/>
            <a:ext cx="9905998" cy="1478570"/>
          </a:xfrm>
        </p:spPr>
        <p:txBody>
          <a:bodyPr/>
          <a:lstStyle/>
          <a:p>
            <a:r>
              <a:rPr lang="en-US" altLang="zh-TW" b="1" dirty="0" smtClean="0"/>
              <a:t>To </a:t>
            </a:r>
            <a:r>
              <a:rPr lang="en-US" altLang="zh-TW" b="1" dirty="0" smtClean="0">
                <a:solidFill>
                  <a:srgbClr val="FF8601"/>
                </a:solidFill>
              </a:rPr>
              <a:t>local</a:t>
            </a:r>
            <a:r>
              <a:rPr lang="en-US" altLang="zh-TW" b="1" dirty="0" smtClean="0"/>
              <a:t> repository (</a:t>
            </a:r>
            <a:r>
              <a:rPr lang="zh-TW" altLang="en-US" b="1" dirty="0" smtClean="0"/>
              <a:t>二</a:t>
            </a:r>
            <a:r>
              <a:rPr lang="en-US" altLang="zh-TW" b="1" dirty="0" smtClean="0"/>
              <a:t>)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2005053" y="2337684"/>
            <a:ext cx="4888728" cy="17492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94924" y="3001394"/>
            <a:ext cx="5606291" cy="3393407"/>
            <a:chOff x="1070786" y="3001394"/>
            <a:chExt cx="5606291" cy="33934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786" y="3001394"/>
              <a:ext cx="5606291" cy="339340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308522" y="4549467"/>
              <a:ext cx="4368555" cy="189509"/>
            </a:xfrm>
            <a:prstGeom prst="rect">
              <a:avLst/>
            </a:prstGeom>
            <a:noFill/>
            <a:ln w="190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88503" y="6109248"/>
              <a:ext cx="1315950" cy="177801"/>
            </a:xfrm>
            <a:prstGeom prst="rect">
              <a:avLst/>
            </a:prstGeom>
            <a:noFill/>
            <a:ln w="38100">
              <a:solidFill>
                <a:srgbClr val="FF8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113" y="2650786"/>
            <a:ext cx="6795270" cy="41763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966075" y="3780571"/>
            <a:ext cx="1699999" cy="19600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721" y="884931"/>
            <a:ext cx="6166662" cy="202368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302409" y="2289975"/>
            <a:ext cx="768827" cy="360811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55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9" y="1496792"/>
            <a:ext cx="7219950" cy="4914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12462"/>
            <a:ext cx="9905998" cy="1220915"/>
          </a:xfrm>
        </p:spPr>
        <p:txBody>
          <a:bodyPr/>
          <a:lstStyle/>
          <a:p>
            <a:r>
              <a:rPr lang="zh-TW" altLang="en-US" b="1" dirty="0" smtClean="0"/>
              <a:t>建立</a:t>
            </a:r>
            <a:r>
              <a:rPr lang="en-US" altLang="zh-TW" b="1" dirty="0" smtClean="0"/>
              <a:t>branch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226564" y="6217551"/>
            <a:ext cx="652907" cy="205269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-108154" y="6115509"/>
            <a:ext cx="330356" cy="384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1.</a:t>
            </a:r>
            <a:endParaRPr lang="zh-TW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1659773" y="1858858"/>
            <a:ext cx="4434986" cy="54737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335677" y="1765653"/>
            <a:ext cx="330356" cy="384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2.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34" y="237631"/>
            <a:ext cx="6136667" cy="360222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80" y="3849750"/>
            <a:ext cx="5058248" cy="2911106"/>
          </a:xfrm>
          <a:prstGeom prst="rect">
            <a:avLst/>
          </a:prstGeom>
        </p:spPr>
      </p:pic>
      <p:sp>
        <p:nvSpPr>
          <p:cNvPr id="12" name="右彎箭號 11"/>
          <p:cNvSpPr/>
          <p:nvPr/>
        </p:nvSpPr>
        <p:spPr>
          <a:xfrm>
            <a:off x="4210493" y="595423"/>
            <a:ext cx="1884266" cy="1263435"/>
          </a:xfrm>
          <a:prstGeom prst="bentArrow">
            <a:avLst/>
          </a:prstGeom>
          <a:noFill/>
          <a:ln w="28575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524752" y="11047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修改檔案內容</a:t>
            </a:r>
            <a:endParaRPr lang="zh-TW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8116101" y="778976"/>
            <a:ext cx="4040424" cy="191106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9123667" y="3136605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Ctr. S (</a:t>
            </a:r>
            <a:r>
              <a:rPr lang="en-US" altLang="zh-TW" dirty="0" smtClean="0">
                <a:solidFill>
                  <a:schemeClr val="bg1"/>
                </a:solidFill>
              </a:rPr>
              <a:t>Save</a:t>
            </a:r>
            <a:r>
              <a:rPr lang="en-US" altLang="zh-TW" dirty="0" smtClean="0">
                <a:solidFill>
                  <a:srgbClr val="FFFF00"/>
                </a:solidFill>
              </a:rPr>
              <a:t>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50132" y="308763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4.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27249" y="101428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3.</a:t>
            </a:r>
            <a:endParaRPr lang="zh-TW" altLang="en-US" sz="2400" b="1" dirty="0"/>
          </a:p>
        </p:txBody>
      </p:sp>
      <p:sp>
        <p:nvSpPr>
          <p:cNvPr id="18" name="矩形 17"/>
          <p:cNvSpPr/>
          <p:nvPr/>
        </p:nvSpPr>
        <p:spPr>
          <a:xfrm>
            <a:off x="6055334" y="3644518"/>
            <a:ext cx="1844657" cy="1953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26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063256"/>
          </a:xfrm>
        </p:spPr>
        <p:txBody>
          <a:bodyPr/>
          <a:lstStyle/>
          <a:p>
            <a:r>
              <a:rPr lang="en-US" altLang="zh-TW" b="1" dirty="0" smtClean="0"/>
              <a:t>Add to stage and Commit message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8" y="1138527"/>
            <a:ext cx="11780875" cy="55493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1928" y="1963553"/>
            <a:ext cx="2009245" cy="27530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785" y="6443409"/>
            <a:ext cx="2622388" cy="244469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3" y="4239111"/>
            <a:ext cx="6562725" cy="2057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88057" y="5846277"/>
            <a:ext cx="829031" cy="256811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5931" y="2642617"/>
            <a:ext cx="534734" cy="5120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9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6" y="2649235"/>
            <a:ext cx="8720594" cy="41559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8057" y="0"/>
            <a:ext cx="9905998" cy="867644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FF8601"/>
                </a:solidFill>
              </a:rPr>
              <a:t>Publish</a:t>
            </a:r>
            <a:r>
              <a:rPr lang="en-US" altLang="zh-TW" b="1" dirty="0" smtClean="0"/>
              <a:t> </a:t>
            </a:r>
            <a:r>
              <a:rPr lang="en-US" altLang="zh-TW" b="1" dirty="0" smtClean="0">
                <a:solidFill>
                  <a:srgbClr val="3333FF"/>
                </a:solidFill>
              </a:rPr>
              <a:t>branch</a:t>
            </a:r>
            <a:r>
              <a:rPr lang="en-US" altLang="zh-TW" b="1" dirty="0" smtClean="0"/>
              <a:t> changes to </a:t>
            </a:r>
            <a:r>
              <a:rPr lang="en-US" altLang="zh-TW" b="1" dirty="0" err="1" smtClean="0"/>
              <a:t>github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" y="815789"/>
            <a:ext cx="11553825" cy="2600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23638" y="3034243"/>
            <a:ext cx="2563816" cy="3818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1063" y="6575957"/>
            <a:ext cx="1860698" cy="217284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836" y="815790"/>
            <a:ext cx="4220164" cy="597745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943989" y="2363545"/>
            <a:ext cx="3248011" cy="39305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93320" y="6502213"/>
            <a:ext cx="1860698" cy="302929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2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1747" y="0"/>
            <a:ext cx="10755620" cy="1136822"/>
          </a:xfrm>
        </p:spPr>
        <p:txBody>
          <a:bodyPr/>
          <a:lstStyle/>
          <a:p>
            <a:r>
              <a:rPr lang="en-US" altLang="zh-TW" b="1" dirty="0" smtClean="0"/>
              <a:t>Remote repository(</a:t>
            </a:r>
            <a:r>
              <a:rPr lang="en-US" altLang="zh-TW" b="1" dirty="0" err="1" smtClean="0">
                <a:solidFill>
                  <a:srgbClr val="FF8601"/>
                </a:solidFill>
              </a:rPr>
              <a:t>githube</a:t>
            </a:r>
            <a:r>
              <a:rPr lang="en-US" altLang="zh-TW" b="1" dirty="0" smtClean="0"/>
              <a:t>)</a:t>
            </a:r>
            <a:r>
              <a:rPr lang="en-US" altLang="zh-TW" b="1" dirty="0" smtClean="0">
                <a:solidFill>
                  <a:srgbClr val="3333FF"/>
                </a:solidFill>
              </a:rPr>
              <a:t>branches</a:t>
            </a:r>
            <a:endParaRPr lang="zh-TW" altLang="en-US" b="1" dirty="0">
              <a:solidFill>
                <a:srgbClr val="3333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556343" y="3245760"/>
            <a:ext cx="8290284" cy="272242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878"/>
            <a:ext cx="7039897" cy="49206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45" y="1136822"/>
            <a:ext cx="6381863" cy="50838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992" y="1229031"/>
            <a:ext cx="3214813" cy="373627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78628" y="1229031"/>
            <a:ext cx="3573524" cy="294969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9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9768" y="0"/>
            <a:ext cx="11316929" cy="902176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FF8601"/>
                </a:solidFill>
              </a:rPr>
              <a:t> </a:t>
            </a:r>
            <a:r>
              <a:rPr lang="zh-TW" altLang="en-US" b="1" dirty="0" smtClean="0"/>
              <a:t>回到</a:t>
            </a:r>
            <a:r>
              <a:rPr lang="zh-TW" altLang="en-US" b="1" dirty="0" smtClean="0">
                <a:solidFill>
                  <a:srgbClr val="FF8601"/>
                </a:solidFill>
              </a:rPr>
              <a:t>本機主支</a:t>
            </a:r>
            <a:r>
              <a:rPr lang="en-US" altLang="zh-TW" b="1" dirty="0" smtClean="0"/>
              <a:t>(</a:t>
            </a:r>
            <a:r>
              <a:rPr lang="zh-TW" altLang="en-US" b="1" dirty="0"/>
              <a:t>按</a:t>
            </a:r>
            <a:r>
              <a:rPr lang="en-US" altLang="zh-TW" b="1" dirty="0" smtClean="0"/>
              <a:t>shift-</a:t>
            </a:r>
            <a:r>
              <a:rPr lang="en-US" altLang="zh-TW" b="1" dirty="0" err="1" smtClean="0"/>
              <a:t>ctr</a:t>
            </a:r>
            <a:r>
              <a:rPr lang="en-US" altLang="zh-TW" b="1" dirty="0" smtClean="0"/>
              <a:t>-</a:t>
            </a:r>
            <a:r>
              <a:rPr lang="en-US" altLang="zh-TW" b="1" dirty="0" smtClean="0">
                <a:solidFill>
                  <a:srgbClr val="FF8601"/>
                </a:solidFill>
              </a:rPr>
              <a:t>p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 </a:t>
            </a:r>
            <a:r>
              <a:rPr lang="zh-TW" altLang="en-US" b="1" dirty="0" smtClean="0"/>
              <a:t>進行</a:t>
            </a:r>
            <a:r>
              <a:rPr lang="en-US" altLang="zh-TW" b="1" dirty="0">
                <a:solidFill>
                  <a:srgbClr val="FF8601"/>
                </a:solidFill>
              </a:rPr>
              <a:t>Merge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6" y="1189814"/>
            <a:ext cx="8591800" cy="51413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17" y="3157037"/>
            <a:ext cx="6131083" cy="36688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772" y="923925"/>
            <a:ext cx="7400925" cy="1209675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7" name="矩形 6"/>
          <p:cNvSpPr/>
          <p:nvPr/>
        </p:nvSpPr>
        <p:spPr>
          <a:xfrm>
            <a:off x="272716" y="6095128"/>
            <a:ext cx="2009245" cy="275301"/>
          </a:xfrm>
          <a:prstGeom prst="rect">
            <a:avLst/>
          </a:prstGeom>
          <a:noFill/>
          <a:ln w="5715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71931" y="6616494"/>
            <a:ext cx="2009245" cy="233485"/>
          </a:xfrm>
          <a:prstGeom prst="rect">
            <a:avLst/>
          </a:prstGeom>
          <a:noFill/>
          <a:ln w="5715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73178" y="2509470"/>
            <a:ext cx="4891338" cy="11802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18357" y="3977322"/>
            <a:ext cx="3658851" cy="1220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496427" y="2203153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47782" y="2633817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向右箭號 12"/>
          <p:cNvSpPr/>
          <p:nvPr/>
        </p:nvSpPr>
        <p:spPr>
          <a:xfrm flipH="1">
            <a:off x="8822809" y="2262710"/>
            <a:ext cx="673618" cy="479705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10796338" y="3140995"/>
            <a:ext cx="545431" cy="82028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0" y="6013957"/>
            <a:ext cx="452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1. </a:t>
            </a:r>
            <a:endParaRPr lang="zh-TW" altLang="en-US" sz="20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23998" y="1486185"/>
            <a:ext cx="42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</a:rPr>
              <a:t>2. </a:t>
            </a:r>
            <a:endParaRPr lang="zh-TW" altLang="en-US" sz="2000" b="1" dirty="0">
              <a:solidFill>
                <a:srgbClr val="FFFF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85306" y="1235462"/>
            <a:ext cx="42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</a:rPr>
              <a:t>3. </a:t>
            </a:r>
            <a:endParaRPr lang="zh-TW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38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027" y="-44244"/>
            <a:ext cx="9601383" cy="1478570"/>
          </a:xfrm>
        </p:spPr>
        <p:txBody>
          <a:bodyPr>
            <a:normAutofit/>
          </a:bodyPr>
          <a:lstStyle/>
          <a:p>
            <a:r>
              <a:rPr lang="zh-TW" altLang="en-US" sz="4000" b="1" dirty="0" smtClean="0"/>
              <a:t>準備下載</a:t>
            </a:r>
            <a:r>
              <a:rPr lang="en-US" altLang="zh-TW" sz="4000" b="1" dirty="0" smtClean="0">
                <a:solidFill>
                  <a:srgbClr val="3333FF"/>
                </a:solidFill>
              </a:rPr>
              <a:t>VSCODE</a:t>
            </a:r>
            <a:endParaRPr lang="zh-TW" altLang="en-US" sz="4000" b="1" dirty="0">
              <a:solidFill>
                <a:srgbClr val="3333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56833"/>
            <a:ext cx="10456694" cy="58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244327"/>
            <a:ext cx="9905998" cy="637201"/>
          </a:xfrm>
        </p:spPr>
        <p:txBody>
          <a:bodyPr/>
          <a:lstStyle/>
          <a:p>
            <a:r>
              <a:rPr lang="zh-TW" altLang="en-US" b="1" dirty="0" smtClean="0"/>
              <a:t>遠端與本地端</a:t>
            </a:r>
            <a:r>
              <a:rPr lang="zh-TW" altLang="en-US" b="1" dirty="0" smtClean="0"/>
              <a:t>同步</a:t>
            </a:r>
            <a:r>
              <a:rPr lang="en-US" altLang="zh-TW" b="1" dirty="0" smtClean="0"/>
              <a:t>(</a:t>
            </a:r>
            <a:r>
              <a:rPr lang="en-US" altLang="zh-TW" b="1" dirty="0" smtClean="0">
                <a:solidFill>
                  <a:srgbClr val="FF8601"/>
                </a:solidFill>
              </a:rPr>
              <a:t>Synchronize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更新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1" y="1897146"/>
            <a:ext cx="7441086" cy="42463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3" y="4449600"/>
            <a:ext cx="5059110" cy="13416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64" y="1049636"/>
            <a:ext cx="5437620" cy="23997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010" y="3273572"/>
            <a:ext cx="4311474" cy="33722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50896" y="5423017"/>
            <a:ext cx="711288" cy="238311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2534" y="2825443"/>
            <a:ext cx="1671051" cy="18810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76787" y="1562432"/>
            <a:ext cx="965634" cy="242514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16864" y="4643047"/>
            <a:ext cx="4251620" cy="1924729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2534" y="2449429"/>
            <a:ext cx="1671051" cy="3760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0346" y="2198706"/>
            <a:ext cx="177789" cy="2236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08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4455" y="0"/>
            <a:ext cx="9905998" cy="907013"/>
          </a:xfrm>
        </p:spPr>
        <p:txBody>
          <a:bodyPr/>
          <a:lstStyle/>
          <a:p>
            <a:r>
              <a:rPr lang="zh-TW" altLang="en-US" b="1" dirty="0" smtClean="0"/>
              <a:t>刪除</a:t>
            </a:r>
            <a:r>
              <a:rPr lang="zh-TW" altLang="en-US" b="1" dirty="0"/>
              <a:t>本地端</a:t>
            </a:r>
            <a:r>
              <a:rPr lang="zh-TW" altLang="en-US" b="1" dirty="0" smtClean="0"/>
              <a:t>分支</a:t>
            </a:r>
            <a:r>
              <a:rPr lang="en-US" altLang="zh-TW" b="1" dirty="0" smtClean="0">
                <a:solidFill>
                  <a:srgbClr val="FF8601"/>
                </a:solidFill>
              </a:rPr>
              <a:t>branch</a:t>
            </a:r>
            <a:endParaRPr lang="zh-TW" altLang="en-US" b="1" dirty="0">
              <a:solidFill>
                <a:srgbClr val="FF860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89" y="1065730"/>
            <a:ext cx="7226985" cy="41242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14" y="2999600"/>
            <a:ext cx="6742558" cy="38477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11065" y="1342177"/>
            <a:ext cx="4495521" cy="6673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85189" y="3266060"/>
            <a:ext cx="4198923" cy="45533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538" y="262076"/>
            <a:ext cx="4162425" cy="204787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487000" y="-8624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Local branch</a:t>
            </a:r>
            <a:r>
              <a:rPr lang="zh-TW" altLang="en-US" b="1" dirty="0" smtClean="0"/>
              <a:t>被刪除掉</a:t>
            </a:r>
            <a:r>
              <a:rPr lang="en-US" altLang="zh-TW" b="1" dirty="0" smtClean="0"/>
              <a:t>,</a:t>
            </a:r>
            <a:r>
              <a:rPr lang="zh-TW" altLang="en-US" b="1" dirty="0" smtClean="0"/>
              <a:t>不再出現在選項內</a:t>
            </a:r>
            <a:endParaRPr lang="zh-TW" altLang="en-US" b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777" y="2238786"/>
            <a:ext cx="3460587" cy="29501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438" y="5124123"/>
            <a:ext cx="6429375" cy="17049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446733" y="2179939"/>
            <a:ext cx="365441" cy="36436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29454" y="4733558"/>
            <a:ext cx="1677626" cy="23184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270420" y="2546792"/>
            <a:ext cx="1677626" cy="23184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1519" y="6368134"/>
            <a:ext cx="851244" cy="319745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0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47" y="520544"/>
            <a:ext cx="9543464" cy="63374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55" y="2932447"/>
            <a:ext cx="79629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9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1024455" y="0"/>
            <a:ext cx="9905998" cy="907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/>
              <a:t>手動</a:t>
            </a:r>
            <a:r>
              <a:rPr lang="zh-TW" altLang="en-US" b="1" dirty="0" smtClean="0"/>
              <a:t>刪除</a:t>
            </a:r>
            <a:r>
              <a:rPr lang="zh-TW" altLang="en-US" b="1" dirty="0"/>
              <a:t>遠</a:t>
            </a:r>
            <a:r>
              <a:rPr lang="zh-TW" altLang="en-US" b="1" dirty="0" smtClean="0"/>
              <a:t>端分支</a:t>
            </a:r>
            <a:r>
              <a:rPr lang="en-US" altLang="zh-TW" b="1" dirty="0" smtClean="0">
                <a:solidFill>
                  <a:srgbClr val="FF8601"/>
                </a:solidFill>
              </a:rPr>
              <a:t>branch</a:t>
            </a:r>
            <a:endParaRPr lang="zh-TW" altLang="en-US" b="1" dirty="0">
              <a:solidFill>
                <a:srgbClr val="FF860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3" y="3800475"/>
            <a:ext cx="6010422" cy="282360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12" y="3800475"/>
            <a:ext cx="4920769" cy="29177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546" y="618518"/>
            <a:ext cx="3534268" cy="2591162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6294475" y="5259371"/>
            <a:ext cx="861237" cy="365252"/>
          </a:xfrm>
          <a:prstGeom prst="rightArrow">
            <a:avLst/>
          </a:prstGeom>
          <a:noFill/>
          <a:ln w="190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0020680" y="3209680"/>
            <a:ext cx="303534" cy="501441"/>
          </a:xfrm>
          <a:prstGeom prst="upArrow">
            <a:avLst/>
          </a:prstGeom>
          <a:noFill/>
          <a:ln w="190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868853" y="5304878"/>
            <a:ext cx="255500" cy="319745"/>
          </a:xfrm>
          <a:prstGeom prst="rect">
            <a:avLst/>
          </a:prstGeom>
          <a:noFill/>
          <a:ln w="38100">
            <a:solidFill>
              <a:srgbClr val="FF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60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16679" y="3583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035858" y="3341789"/>
            <a:ext cx="415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8601"/>
                </a:solidFill>
              </a:rPr>
              <a:t>遠端分支已被刪除      只剩下</a:t>
            </a:r>
            <a:r>
              <a:rPr lang="en-US" altLang="zh-TW" b="1" dirty="0" smtClean="0">
                <a:solidFill>
                  <a:srgbClr val="FF8601"/>
                </a:solidFill>
              </a:rPr>
              <a:t>master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284053" y="996367"/>
            <a:ext cx="7751806" cy="2659861"/>
            <a:chOff x="284053" y="996367"/>
            <a:chExt cx="7751806" cy="265986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053" y="996367"/>
              <a:ext cx="7751806" cy="265986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823271" y="1032912"/>
              <a:ext cx="877823" cy="347472"/>
            </a:xfrm>
            <a:prstGeom prst="rect">
              <a:avLst/>
            </a:prstGeom>
            <a:noFill/>
            <a:ln w="38100">
              <a:solidFill>
                <a:srgbClr val="FF8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86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66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595" y="1124975"/>
            <a:ext cx="8775405" cy="58274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712" y="988450"/>
            <a:ext cx="5972175" cy="26860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 smtClean="0"/>
              <a:t>Download </a:t>
            </a:r>
            <a:r>
              <a:rPr lang="zh-TW" altLang="en-US" sz="4000" b="1" dirty="0" smtClean="0"/>
              <a:t>完成  </a:t>
            </a:r>
            <a:r>
              <a:rPr lang="en-US" altLang="zh-TW" sz="4000" b="1" dirty="0" smtClean="0"/>
              <a:t>-  </a:t>
            </a:r>
            <a:r>
              <a:rPr lang="zh-TW" altLang="en-US" sz="4000" b="1" dirty="0" smtClean="0">
                <a:solidFill>
                  <a:srgbClr val="FF8601"/>
                </a:solidFill>
              </a:rPr>
              <a:t>開啟</a:t>
            </a:r>
            <a:r>
              <a:rPr lang="en-US" altLang="zh-TW" sz="4000" b="1" dirty="0" err="1" smtClean="0">
                <a:solidFill>
                  <a:srgbClr val="FF8601"/>
                </a:solidFill>
              </a:rPr>
              <a:t>vscode</a:t>
            </a:r>
            <a:endParaRPr lang="zh-TW" altLang="en-US" sz="4000" b="1" dirty="0">
              <a:solidFill>
                <a:srgbClr val="FF860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7" y="3674500"/>
            <a:ext cx="3387498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0" y="198589"/>
            <a:ext cx="3272122" cy="66594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23095"/>
            <a:ext cx="10606087" cy="1095798"/>
          </a:xfrm>
        </p:spPr>
        <p:txBody>
          <a:bodyPr>
            <a:normAutofit/>
          </a:bodyPr>
          <a:lstStyle/>
          <a:p>
            <a:pPr>
              <a:tabLst>
                <a:tab pos="444500" algn="l"/>
              </a:tabLst>
            </a:pPr>
            <a:r>
              <a:rPr lang="zh-TW" altLang="en-US" sz="4000" b="1" dirty="0" smtClean="0"/>
              <a:t>在</a:t>
            </a:r>
            <a:r>
              <a:rPr lang="en-US" altLang="zh-TW" sz="4000" b="1" dirty="0" err="1" smtClean="0">
                <a:solidFill>
                  <a:srgbClr val="FF8601"/>
                </a:solidFill>
              </a:rPr>
              <a:t>vscode</a:t>
            </a:r>
            <a:r>
              <a:rPr lang="zh-TW" altLang="en-US" sz="4000" b="1" dirty="0" smtClean="0"/>
              <a:t>內操作</a:t>
            </a:r>
            <a:r>
              <a:rPr lang="en-US" altLang="zh-TW" sz="4000" b="1" dirty="0" err="1" smtClean="0">
                <a:solidFill>
                  <a:srgbClr val="3333FF"/>
                </a:solidFill>
              </a:rPr>
              <a:t>git</a:t>
            </a:r>
            <a:r>
              <a:rPr lang="en-US" altLang="zh-TW" sz="4000" b="1" dirty="0"/>
              <a:t> </a:t>
            </a:r>
            <a:r>
              <a:rPr lang="zh-TW" altLang="en-US" sz="4000" b="1" dirty="0" smtClean="0"/>
              <a:t>先要建立一個資料夾</a:t>
            </a:r>
            <a:endParaRPr lang="zh-TW" altLang="en-US" sz="4000" b="1" dirty="0">
              <a:solidFill>
                <a:srgbClr val="3333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2332" y="1799673"/>
            <a:ext cx="2972570" cy="274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03" y="914400"/>
            <a:ext cx="7004125" cy="5943600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1455445" y="2721657"/>
            <a:ext cx="5121210" cy="3960849"/>
            <a:chOff x="3630908" y="1476076"/>
            <a:chExt cx="5121210" cy="396084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0908" y="1476076"/>
              <a:ext cx="5121210" cy="396084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074920" y="4416552"/>
              <a:ext cx="3483864" cy="164592"/>
            </a:xfrm>
            <a:prstGeom prst="rect">
              <a:avLst/>
            </a:prstGeom>
            <a:noFill/>
            <a:ln w="3810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5024" y="4853586"/>
              <a:ext cx="3450336" cy="212190"/>
            </a:xfrm>
            <a:prstGeom prst="rect">
              <a:avLst/>
            </a:prstGeom>
            <a:noFill/>
            <a:ln w="3810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943536" y="1494845"/>
            <a:ext cx="1762064" cy="8556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822219" y="4937760"/>
            <a:ext cx="1892411" cy="4117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85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2" y="0"/>
            <a:ext cx="96011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solidFill>
                  <a:srgbClr val="FF8601"/>
                </a:solidFill>
              </a:rPr>
              <a:t>Initialize</a:t>
            </a:r>
            <a:r>
              <a:rPr lang="en-US" altLang="zh-TW" sz="4000" b="1" dirty="0" smtClean="0"/>
              <a:t> repository</a:t>
            </a:r>
            <a:endParaRPr lang="zh-TW" altLang="en-US" sz="40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0" y="1414361"/>
            <a:ext cx="8516603" cy="5211965"/>
            <a:chOff x="1141412" y="1357803"/>
            <a:chExt cx="8516603" cy="52119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2" y="1357803"/>
              <a:ext cx="8516603" cy="521196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582714" y="2720208"/>
              <a:ext cx="3326170" cy="268564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133473" y="2249487"/>
              <a:ext cx="4411579" cy="294815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66" y="1710758"/>
            <a:ext cx="6092513" cy="514724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09925" y="3558141"/>
            <a:ext cx="2031267" cy="34009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92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62094" y="368594"/>
            <a:ext cx="4273199" cy="1170789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改變檔案內容，進行</a:t>
            </a:r>
            <a:r>
              <a:rPr lang="en-US" altLang="zh-TW" b="1" dirty="0" smtClean="0">
                <a:solidFill>
                  <a:srgbClr val="FF8601"/>
                </a:solidFill>
              </a:rPr>
              <a:t>commit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勾選</a:t>
            </a:r>
            <a:r>
              <a:rPr lang="en-US" altLang="zh-TW" b="1" dirty="0" smtClean="0"/>
              <a:t>“</a:t>
            </a:r>
            <a:r>
              <a:rPr lang="en-US" altLang="zh-TW" b="1" dirty="0" smtClean="0">
                <a:solidFill>
                  <a:srgbClr val="FF8601"/>
                </a:solidFill>
              </a:rPr>
              <a:t>V</a:t>
            </a:r>
            <a:r>
              <a:rPr lang="en-US" altLang="zh-TW" b="1" dirty="0" smtClean="0"/>
              <a:t>”</a:t>
            </a:r>
            <a:endParaRPr lang="zh-TW" altLang="en-US" b="1" dirty="0"/>
          </a:p>
        </p:txBody>
      </p:sp>
      <p:grpSp>
        <p:nvGrpSpPr>
          <p:cNvPr id="7" name="群組 6"/>
          <p:cNvGrpSpPr/>
          <p:nvPr/>
        </p:nvGrpSpPr>
        <p:grpSpPr>
          <a:xfrm>
            <a:off x="-52388" y="317500"/>
            <a:ext cx="7861301" cy="4543695"/>
            <a:chOff x="557211" y="1748496"/>
            <a:chExt cx="7861301" cy="454369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211" y="1748496"/>
              <a:ext cx="7861301" cy="454369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584492" y="3227066"/>
              <a:ext cx="443322" cy="608334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26" y="3430588"/>
            <a:ext cx="7329474" cy="34274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87825" y="5144294"/>
            <a:ext cx="4224775" cy="7612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433325" y="3073400"/>
            <a:ext cx="3805675" cy="241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-上雙向箭號 11"/>
          <p:cNvSpPr/>
          <p:nvPr/>
        </p:nvSpPr>
        <p:spPr>
          <a:xfrm rot="16200000">
            <a:off x="7886700" y="2144962"/>
            <a:ext cx="1955800" cy="3251200"/>
          </a:xfrm>
          <a:prstGeom prst="leftUpArrow">
            <a:avLst>
              <a:gd name="adj1" fmla="val 25000"/>
              <a:gd name="adj2" fmla="val 25000"/>
              <a:gd name="adj3" fmla="val 23429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203949" y="3702050"/>
            <a:ext cx="241301" cy="2603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36162" y="4025900"/>
            <a:ext cx="1509138" cy="207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749" y="4869704"/>
            <a:ext cx="6876874" cy="198829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49838" y="6422655"/>
            <a:ext cx="1737642" cy="28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95423" y="238878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Source Control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6708" y="29192"/>
            <a:ext cx="11450110" cy="1111851"/>
          </a:xfrm>
        </p:spPr>
        <p:txBody>
          <a:bodyPr/>
          <a:lstStyle/>
          <a:p>
            <a:r>
              <a:rPr lang="zh-TW" altLang="en-US" b="1" dirty="0" smtClean="0"/>
              <a:t>新增一行指令</a:t>
            </a:r>
            <a:r>
              <a:rPr lang="zh-TW" altLang="en-US" b="1" dirty="0"/>
              <a:t>，</a:t>
            </a:r>
            <a:r>
              <a:rPr lang="zh-TW" altLang="en-US" b="1" dirty="0" smtClean="0"/>
              <a:t>比較兩者差異及執行</a:t>
            </a:r>
            <a:r>
              <a:rPr lang="en-US" altLang="zh-TW" b="1" dirty="0" smtClean="0">
                <a:solidFill>
                  <a:srgbClr val="FF8601"/>
                </a:solidFill>
              </a:rPr>
              <a:t>commit</a:t>
            </a:r>
            <a:r>
              <a:rPr lang="zh-TW" altLang="en-US" b="1" dirty="0" smtClean="0"/>
              <a:t>提供訊息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7" y="1175785"/>
            <a:ext cx="6390892" cy="48635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7" y="3529286"/>
            <a:ext cx="9322981" cy="33356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988" y="1111851"/>
            <a:ext cx="5670012" cy="17775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199" y="2802934"/>
            <a:ext cx="7887801" cy="85737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9728" y="1111851"/>
            <a:ext cx="38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854505" y="3823314"/>
            <a:ext cx="38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04852" y="3869353"/>
            <a:ext cx="369058" cy="2503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327692" y="4775245"/>
            <a:ext cx="2089881" cy="2785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883724" y="4671963"/>
            <a:ext cx="38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55140" y="1262007"/>
            <a:ext cx="38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57419" y="2507586"/>
            <a:ext cx="689568" cy="250783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286341" y="3000519"/>
            <a:ext cx="3795776" cy="2640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267461" y="2663103"/>
            <a:ext cx="38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4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8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27" y="737095"/>
            <a:ext cx="3620005" cy="200052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4836" y="-19100"/>
            <a:ext cx="10293265" cy="756195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FF8601"/>
                </a:solidFill>
              </a:rPr>
              <a:t>Publish changes</a:t>
            </a:r>
            <a:r>
              <a:rPr lang="zh-TW" altLang="en-US" b="1" dirty="0" smtClean="0"/>
              <a:t>在</a:t>
            </a:r>
            <a:r>
              <a:rPr lang="en-US" altLang="zh-TW" b="1" dirty="0" err="1" smtClean="0"/>
              <a:t>GitHUB</a:t>
            </a:r>
            <a:r>
              <a:rPr lang="zh-TW" altLang="en-US" b="1" dirty="0" smtClean="0"/>
              <a:t>後，再</a:t>
            </a:r>
            <a:r>
              <a:rPr lang="en-US" altLang="zh-TW" b="1" dirty="0" smtClean="0">
                <a:solidFill>
                  <a:srgbClr val="FF8601"/>
                </a:solidFill>
              </a:rPr>
              <a:t>EDIT</a:t>
            </a:r>
            <a:r>
              <a:rPr lang="zh-TW" altLang="en-US" b="1" dirty="0" smtClean="0"/>
              <a:t>檔案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913676" y="1737036"/>
            <a:ext cx="3458956" cy="3660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752627" y="2382108"/>
            <a:ext cx="8621328" cy="1171739"/>
            <a:chOff x="752627" y="2907949"/>
            <a:chExt cx="8621328" cy="117173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27" y="2907949"/>
              <a:ext cx="8621328" cy="117173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52627" y="3690804"/>
              <a:ext cx="8621328" cy="366084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254065" y="1737036"/>
            <a:ext cx="38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38328" y="3113984"/>
            <a:ext cx="414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88" y="3579755"/>
            <a:ext cx="4133850" cy="328612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632" y="627888"/>
            <a:ext cx="7819368" cy="6096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1275906" y="2737624"/>
            <a:ext cx="428414" cy="526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39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02818" y="66268"/>
            <a:ext cx="5446573" cy="975723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Update and </a:t>
            </a:r>
            <a:r>
              <a:rPr lang="en-US" altLang="zh-TW" b="1" dirty="0" smtClean="0">
                <a:solidFill>
                  <a:srgbClr val="FF8601"/>
                </a:solidFill>
              </a:rPr>
              <a:t>commit</a:t>
            </a:r>
            <a:endParaRPr lang="zh-TW" altLang="en-US" b="1" dirty="0">
              <a:solidFill>
                <a:srgbClr val="FF860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981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3067" y="4618311"/>
            <a:ext cx="3132877" cy="208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75" y="2097088"/>
            <a:ext cx="7583716" cy="34538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74442" y="5100319"/>
            <a:ext cx="1379791" cy="332917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19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紅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24355</TotalTime>
  <Words>272</Words>
  <Application>Microsoft Office PowerPoint</Application>
  <PresentationFormat>寬螢幕</PresentationFormat>
  <Paragraphs>46</Paragraphs>
  <Slides>23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微軟正黑體</vt:lpstr>
      <vt:lpstr>新細明體</vt:lpstr>
      <vt:lpstr>Arial</vt:lpstr>
      <vt:lpstr>Calibri</vt:lpstr>
      <vt:lpstr>Trebuchet MS</vt:lpstr>
      <vt:lpstr>電路</vt:lpstr>
      <vt:lpstr>            Download vscode https://code.visualstudio.com/</vt:lpstr>
      <vt:lpstr>準備下載VSCODE</vt:lpstr>
      <vt:lpstr>Download 完成  -  開啟vscode</vt:lpstr>
      <vt:lpstr>在vscode內操作git 先要建立一個資料夾</vt:lpstr>
      <vt:lpstr>Initialize repository</vt:lpstr>
      <vt:lpstr>改變檔案內容，進行commit 勾選“V”</vt:lpstr>
      <vt:lpstr>新增一行指令，比較兩者差異及執行commit提供訊息</vt:lpstr>
      <vt:lpstr>Publish changes在GitHUB後，再EDIT檔案</vt:lpstr>
      <vt:lpstr>Update and commit</vt:lpstr>
      <vt:lpstr>從github中pull檔案回本地端</vt:lpstr>
      <vt:lpstr>Clone remote repository (一)　複製</vt:lpstr>
      <vt:lpstr>To local repository (一)</vt:lpstr>
      <vt:lpstr>Clone remote repository (二)</vt:lpstr>
      <vt:lpstr>To local repository (二)</vt:lpstr>
      <vt:lpstr>建立branch</vt:lpstr>
      <vt:lpstr>Add to stage and Commit message</vt:lpstr>
      <vt:lpstr>Publish branch changes to github</vt:lpstr>
      <vt:lpstr>Remote repository(githube)branches</vt:lpstr>
      <vt:lpstr> 回到本機主支(按shift-ctr-p) 進行Merge</vt:lpstr>
      <vt:lpstr>遠端與本地端同步(Synchronize)更新</vt:lpstr>
      <vt:lpstr>刪除本地端分支branch</vt:lpstr>
      <vt:lpstr>PowerPoint 簡報</vt:lpstr>
      <vt:lpstr>PowerPoint 簡報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creator>Ying-Chi Chen</dc:creator>
  <cp:lastModifiedBy>Ying-Chi Chen</cp:lastModifiedBy>
  <cp:revision>546</cp:revision>
  <dcterms:created xsi:type="dcterms:W3CDTF">2021-09-13T19:29:09Z</dcterms:created>
  <dcterms:modified xsi:type="dcterms:W3CDTF">2021-11-11T23:49:17Z</dcterms:modified>
</cp:coreProperties>
</file>